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1"/>
  </p:notesMasterIdLst>
  <p:handoutMasterIdLst>
    <p:handoutMasterId r:id="rId22"/>
  </p:handoutMasterIdLst>
  <p:sldIdLst>
    <p:sldId id="478" r:id="rId2"/>
    <p:sldId id="535" r:id="rId3"/>
    <p:sldId id="536" r:id="rId4"/>
    <p:sldId id="543" r:id="rId5"/>
    <p:sldId id="509" r:id="rId6"/>
    <p:sldId id="510" r:id="rId7"/>
    <p:sldId id="537" r:id="rId8"/>
    <p:sldId id="526" r:id="rId9"/>
    <p:sldId id="538" r:id="rId10"/>
    <p:sldId id="482" r:id="rId11"/>
    <p:sldId id="380" r:id="rId12"/>
    <p:sldId id="541" r:id="rId13"/>
    <p:sldId id="377" r:id="rId14"/>
    <p:sldId id="539" r:id="rId15"/>
    <p:sldId id="540" r:id="rId16"/>
    <p:sldId id="325" r:id="rId17"/>
    <p:sldId id="542" r:id="rId18"/>
    <p:sldId id="459" r:id="rId19"/>
    <p:sldId id="33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29CDBA8-6807-45D4-98A4-C25BF677597E}">
          <p14:sldIdLst>
            <p14:sldId id="478"/>
            <p14:sldId id="535"/>
            <p14:sldId id="536"/>
            <p14:sldId id="543"/>
            <p14:sldId id="509"/>
            <p14:sldId id="510"/>
            <p14:sldId id="537"/>
            <p14:sldId id="526"/>
          </p14:sldIdLst>
        </p14:section>
        <p14:section name="Technology reflections" id="{14051ADF-BE31-41C4-B683-02204B47C64D}">
          <p14:sldIdLst>
            <p14:sldId id="538"/>
            <p14:sldId id="482"/>
            <p14:sldId id="380"/>
            <p14:sldId id="541"/>
            <p14:sldId id="377"/>
            <p14:sldId id="539"/>
          </p14:sldIdLst>
        </p14:section>
        <p14:section name="Conclusions" id="{52F2E1E5-A63B-4774-9E68-27839DAA7817}">
          <p14:sldIdLst>
            <p14:sldId id="540"/>
            <p14:sldId id="325"/>
            <p14:sldId id="542"/>
            <p14:sldId id="459"/>
            <p14:sldId id="33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5" autoAdjust="0"/>
    <p:restoredTop sz="87524" autoAdjust="0"/>
  </p:normalViewPr>
  <p:slideViewPr>
    <p:cSldViewPr>
      <p:cViewPr varScale="1">
        <p:scale>
          <a:sx n="53" d="100"/>
          <a:sy n="53" d="100"/>
        </p:scale>
        <p:origin x="108" y="4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78" d="100"/>
          <a:sy n="78" d="100"/>
        </p:scale>
        <p:origin x="2885" y="6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H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03D5FD-3CF1-4C61-96AF-443409728228}" type="datetimeFigureOut">
              <a:rPr lang="es-HN" smtClean="0"/>
              <a:t>24/10/2020</a:t>
            </a:fld>
            <a:endParaRPr lang="es-H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CEE 4520: Sustainable Safe Water on Tap</a:t>
            </a:r>
          </a:p>
          <a:p>
            <a:r>
              <a:rPr lang="en-US" dirty="0"/>
              <a:t>Monroe Weber-Shirk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4CED3-A34B-402D-9475-9C07987DCDCD}" type="slidenum">
              <a:rPr lang="es-HN" smtClean="0"/>
              <a:t>‹#›</a:t>
            </a:fld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4241156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png>
</file>

<file path=ppt/media/image3.jpeg>
</file>

<file path=ppt/media/image30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1FE22-B79B-4369-BF4A-781A3FEA20C5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DE0A1-0B40-490D-A7CD-643C013A83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09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intro to each unit</a:t>
            </a:r>
            <a:r>
              <a:rPr lang="en-US" baseline="0" dirty="0"/>
              <a:t> process to help students think about projects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DE0A1-0B40-490D-A7CD-643C013A832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195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4E77417-A55A-4F2F-95E0-22264E608193}" type="slidenum">
              <a:rPr lang="en-US"/>
              <a:pPr/>
              <a:t>14</a:t>
            </a:fld>
            <a:endParaRPr lang="en-US"/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41737282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4E77417-A55A-4F2F-95E0-22264E608193}" type="slidenum">
              <a:rPr lang="en-US"/>
              <a:pPr/>
              <a:t>15</a:t>
            </a:fld>
            <a:endParaRPr lang="en-US"/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13561829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913D7C8-1D10-4E5B-8A9B-B2BE7F2B7605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Quick and rough cost</a:t>
            </a:r>
            <a:r>
              <a:rPr lang="en-US" baseline="0" dirty="0"/>
              <a:t> estimates.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DE0A1-0B40-490D-A7CD-643C013A832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8361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DE0A1-0B40-490D-A7CD-643C013A832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231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4E77417-A55A-4F2F-95E0-22264E608193}" type="slidenum">
              <a:rPr lang="en-US"/>
              <a:pPr/>
              <a:t>2</a:t>
            </a:fld>
            <a:endParaRPr lang="en-US"/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28807589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4E77417-A55A-4F2F-95E0-22264E608193}" type="slidenum">
              <a:rPr lang="en-US"/>
              <a:pPr/>
              <a:t>3</a:t>
            </a:fld>
            <a:endParaRPr lang="en-US"/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635596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Microbes are awesome particles!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DE0A1-0B40-490D-A7CD-643C013A83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958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about</a:t>
            </a:r>
            <a:r>
              <a:rPr lang="en-US" baseline="0" dirty="0"/>
              <a:t> iteration and feedback?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B01A8D-3996-47A3-860D-AF6CF55DFE9C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4E77417-A55A-4F2F-95E0-22264E608193}" type="slidenum">
              <a:rPr lang="en-US"/>
              <a:pPr/>
              <a:t>7</a:t>
            </a:fld>
            <a:endParaRPr lang="en-US"/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1735355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4E77417-A55A-4F2F-95E0-22264E608193}" type="slidenum">
              <a:rPr lang="en-US"/>
              <a:pPr/>
              <a:t>9</a:t>
            </a:fld>
            <a:endParaRPr lang="en-US"/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904211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4E77417-A55A-4F2F-95E0-22264E608193}" type="slidenum">
              <a:rPr lang="en-US"/>
              <a:pPr/>
              <a:t>12</a:t>
            </a:fld>
            <a:endParaRPr lang="en-US"/>
          </a:p>
        </p:txBody>
      </p:sp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s-HN"/>
          </a:p>
        </p:txBody>
      </p:sp>
    </p:spTree>
    <p:extLst>
      <p:ext uri="{BB962C8B-B14F-4D97-AF65-F5344CB8AC3E}">
        <p14:creationId xmlns:p14="http://schemas.microsoft.com/office/powerpoint/2010/main" val="32110595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DE0A1-0B40-490D-A7CD-643C013A832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88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5029200"/>
            <a:ext cx="7370618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s-HN" dirty="0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447AEFEB-0F12-4246-8F0C-FDE83E381345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598B1A88-A749-4CC2-9A45-355AB6EE232C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990600"/>
            <a:ext cx="9351818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220284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47AEFEB-0F12-4246-8F0C-FDE83E381345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3090D2-805C-4395-B495-9EDA45D831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72579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541712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52318" y="1600200"/>
            <a:ext cx="5417128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47AEFEB-0F12-4246-8F0C-FDE83E381345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3090D2-805C-4395-B495-9EDA45D831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56868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1130530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1535113"/>
            <a:ext cx="555015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199" y="2174875"/>
            <a:ext cx="555015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24438" y="1535113"/>
            <a:ext cx="55523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24438" y="2174875"/>
            <a:ext cx="55523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47AEFEB-0F12-4246-8F0C-FDE83E381345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3090D2-805C-4395-B495-9EDA45D831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4877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47AEFEB-0F12-4246-8F0C-FDE83E381345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3090D2-805C-4395-B495-9EDA45D831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290064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47AEFEB-0F12-4246-8F0C-FDE83E381345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3090D2-805C-4395-B495-9EDA45D831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72183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199" y="228600"/>
            <a:ext cx="11305309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11305308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67233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fld id="{447AEFEB-0F12-4246-8F0C-FDE83E381345}" type="datetimeFigureOut">
              <a:rPr lang="en-US" smtClean="0"/>
              <a:t>10/24/2020</a:t>
            </a:fld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648200" y="6267233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628908" y="6267233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DA3090D2-805C-4395-B495-9EDA45D831DF}" type="slidenum">
              <a:rPr lang="en-US" smtClean="0"/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12192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  <p:sp>
        <p:nvSpPr>
          <p:cNvPr id="8" name="Line 7">
            <a:extLst>
              <a:ext uri="{FF2B5EF4-FFF2-40B4-BE49-F238E27FC236}">
                <a16:creationId xmlns:a16="http://schemas.microsoft.com/office/drawing/2014/main" id="{BF61DAA9-F1DB-4872-95FA-F390F5543CCA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1447800"/>
            <a:ext cx="9144000" cy="0"/>
          </a:xfrm>
          <a:prstGeom prst="line">
            <a:avLst/>
          </a:prstGeom>
          <a:noFill/>
          <a:ln w="76200" cmpd="tri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18590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</p:sldLayoutIdLst>
  <p:transition>
    <p:fade/>
  </p:transition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13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slide" Target="slide9.xml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eg"/><Relationship Id="rId11" Type="http://schemas.openxmlformats.org/officeDocument/2006/relationships/slide" Target="slide15.xml"/><Relationship Id="rId5" Type="http://schemas.openxmlformats.org/officeDocument/2006/relationships/slide" Target="slide12.xml"/><Relationship Id="rId10" Type="http://schemas.openxmlformats.org/officeDocument/2006/relationships/image" Target="../media/image5.png"/><Relationship Id="rId4" Type="http://schemas.openxmlformats.org/officeDocument/2006/relationships/image" Target="../media/image2.jpeg"/><Relationship Id="rId9" Type="http://schemas.openxmlformats.org/officeDocument/2006/relationships/slide" Target="slide14.xml"/><Relationship Id="rId1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13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slide" Target="slide9.xml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eg"/><Relationship Id="rId11" Type="http://schemas.openxmlformats.org/officeDocument/2006/relationships/slide" Target="slide15.xml"/><Relationship Id="rId5" Type="http://schemas.openxmlformats.org/officeDocument/2006/relationships/slide" Target="slide12.xml"/><Relationship Id="rId10" Type="http://schemas.openxmlformats.org/officeDocument/2006/relationships/image" Target="../media/image5.png"/><Relationship Id="rId4" Type="http://schemas.openxmlformats.org/officeDocument/2006/relationships/image" Target="../media/image2.jpeg"/><Relationship Id="rId9" Type="http://schemas.openxmlformats.org/officeDocument/2006/relationships/slide" Target="slide14.xml"/><Relationship Id="rId1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13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slide" Target="slide9.xml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eg"/><Relationship Id="rId11" Type="http://schemas.openxmlformats.org/officeDocument/2006/relationships/slide" Target="slide15.xml"/><Relationship Id="rId5" Type="http://schemas.openxmlformats.org/officeDocument/2006/relationships/slide" Target="slide12.xml"/><Relationship Id="rId10" Type="http://schemas.openxmlformats.org/officeDocument/2006/relationships/image" Target="../media/image5.png"/><Relationship Id="rId4" Type="http://schemas.openxmlformats.org/officeDocument/2006/relationships/image" Target="../media/image2.jpeg"/><Relationship Id="rId9" Type="http://schemas.openxmlformats.org/officeDocument/2006/relationships/slide" Target="slide14.xml"/><Relationship Id="rId1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guaClara/Designs-2017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5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jpeg"/><Relationship Id="rId3" Type="http://schemas.openxmlformats.org/officeDocument/2006/relationships/image" Target="../media/image26.jpeg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13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slide" Target="slide9.xml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eg"/><Relationship Id="rId11" Type="http://schemas.openxmlformats.org/officeDocument/2006/relationships/slide" Target="slide15.xml"/><Relationship Id="rId5" Type="http://schemas.openxmlformats.org/officeDocument/2006/relationships/slide" Target="slide12.xml"/><Relationship Id="rId10" Type="http://schemas.openxmlformats.org/officeDocument/2006/relationships/image" Target="../media/image5.png"/><Relationship Id="rId4" Type="http://schemas.openxmlformats.org/officeDocument/2006/relationships/image" Target="../media/image2.jpeg"/><Relationship Id="rId9" Type="http://schemas.openxmlformats.org/officeDocument/2006/relationships/slide" Target="slide14.xml"/><Relationship Id="rId1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13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slide" Target="slide9.xml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eg"/><Relationship Id="rId11" Type="http://schemas.openxmlformats.org/officeDocument/2006/relationships/slide" Target="slide15.xml"/><Relationship Id="rId5" Type="http://schemas.openxmlformats.org/officeDocument/2006/relationships/slide" Target="slide12.xml"/><Relationship Id="rId10" Type="http://schemas.openxmlformats.org/officeDocument/2006/relationships/image" Target="../media/image5.png"/><Relationship Id="rId4" Type="http://schemas.openxmlformats.org/officeDocument/2006/relationships/image" Target="../media/image2.jpeg"/><Relationship Id="rId9" Type="http://schemas.openxmlformats.org/officeDocument/2006/relationships/slide" Target="slide14.xml"/><Relationship Id="rId1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esignserver.cee.cornell.edu/Design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13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slide" Target="slide9.xml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eg"/><Relationship Id="rId11" Type="http://schemas.openxmlformats.org/officeDocument/2006/relationships/slide" Target="slide15.xml"/><Relationship Id="rId5" Type="http://schemas.openxmlformats.org/officeDocument/2006/relationships/slide" Target="slide12.xml"/><Relationship Id="rId10" Type="http://schemas.openxmlformats.org/officeDocument/2006/relationships/image" Target="../media/image5.png"/><Relationship Id="rId4" Type="http://schemas.openxmlformats.org/officeDocument/2006/relationships/image" Target="../media/image2.jpeg"/><Relationship Id="rId9" Type="http://schemas.openxmlformats.org/officeDocument/2006/relationships/slide" Target="slide14.xml"/><Relationship Id="rId1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eg"/><Relationship Id="rId13" Type="http://schemas.openxmlformats.org/officeDocument/2006/relationships/image" Target="../media/image7.png"/><Relationship Id="rId3" Type="http://schemas.openxmlformats.org/officeDocument/2006/relationships/slide" Target="slide3.xml"/><Relationship Id="rId7" Type="http://schemas.openxmlformats.org/officeDocument/2006/relationships/slide" Target="slide9.xml"/><Relationship Id="rId12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eg"/><Relationship Id="rId11" Type="http://schemas.openxmlformats.org/officeDocument/2006/relationships/slide" Target="slide15.xml"/><Relationship Id="rId5" Type="http://schemas.openxmlformats.org/officeDocument/2006/relationships/slide" Target="slide12.xml"/><Relationship Id="rId10" Type="http://schemas.openxmlformats.org/officeDocument/2006/relationships/image" Target="../media/image5.png"/><Relationship Id="rId4" Type="http://schemas.openxmlformats.org/officeDocument/2006/relationships/image" Target="../media/image2.jpeg"/><Relationship Id="rId9" Type="http://schemas.openxmlformats.org/officeDocument/2006/relationships/slide" Target="slide14.xml"/><Relationship Id="rId1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400800" y="6172200"/>
            <a:ext cx="2714625" cy="381000"/>
          </a:xfrm>
        </p:spPr>
        <p:txBody>
          <a:bodyPr/>
          <a:lstStyle/>
          <a:p>
            <a:r>
              <a:rPr lang="en-US" sz="1800" dirty="0"/>
              <a:t>Monroe Weber-Shirk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 sz="quarter"/>
          </p:nvPr>
        </p:nvSpPr>
        <p:spPr>
          <a:xfrm>
            <a:off x="838200" y="130175"/>
            <a:ext cx="7239000" cy="1470025"/>
          </a:xfrm>
        </p:spPr>
        <p:txBody>
          <a:bodyPr/>
          <a:lstStyle/>
          <a:p>
            <a:pPr algn="ctr"/>
            <a:r>
              <a:rPr lang="en-US" dirty="0"/>
              <a:t>An Elegant Solution for Safe Water on Tap 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144000" cy="1905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650" name="Picture 2" descr="https://lh3.googleusercontent.com/-szqY9SUaguA/U4yZVsLY3FI/AAAAAAAAuu8/dIejH76uRdM/s1280/IMG_4120a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440"/>
          <a:stretch/>
        </p:blipFill>
        <p:spPr bwMode="auto">
          <a:xfrm>
            <a:off x="0" y="1495425"/>
            <a:ext cx="9144000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41510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Simple, Elegant, or Complicated?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/>
              <a:t>“Any intelligent fool can make things bigger, more complex, and more violent. It takes a touch of genius — and a lot of courage – to move in the opposite direction.” </a:t>
            </a:r>
            <a:br>
              <a:rPr lang="en-US" b="1" i="1" dirty="0"/>
            </a:br>
            <a:r>
              <a:rPr lang="en-US" b="1" i="1" dirty="0"/>
              <a:t>                                       --- </a:t>
            </a:r>
            <a:r>
              <a:rPr lang="en-US" dirty="0"/>
              <a:t>E.F. Schumacher</a:t>
            </a:r>
          </a:p>
          <a:p>
            <a:endParaRPr lang="en-US" b="1" i="1" dirty="0"/>
          </a:p>
          <a:p>
            <a:r>
              <a:rPr lang="en-US" b="1" i="1" dirty="0"/>
              <a:t>“Simplicity is the ultimate sophistication.” </a:t>
            </a:r>
            <a:br>
              <a:rPr lang="en-US" b="1" i="1" dirty="0"/>
            </a:br>
            <a:r>
              <a:rPr lang="en-US" b="1" i="1" dirty="0"/>
              <a:t>                                       --- </a:t>
            </a:r>
            <a:r>
              <a:rPr lang="en-US" dirty="0"/>
              <a:t>Leonardo da Vinci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8636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Elegant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Solves the problem very well</a:t>
            </a:r>
          </a:p>
          <a:p>
            <a:r>
              <a:rPr lang="en-US"/>
              <a:t>No unnecessary complexity</a:t>
            </a:r>
          </a:p>
          <a:p>
            <a:r>
              <a:rPr lang="en-US"/>
              <a:t>Easy to understand</a:t>
            </a:r>
          </a:p>
          <a:p>
            <a:r>
              <a:rPr lang="en-US"/>
              <a:t>Simple and beautiful</a:t>
            </a:r>
          </a:p>
          <a:p>
            <a:pPr lvl="1"/>
            <a:r>
              <a:rPr lang="en-US"/>
              <a:t>Bicycle</a:t>
            </a:r>
          </a:p>
          <a:p>
            <a:pPr lvl="1"/>
            <a:r>
              <a:rPr lang="en-US"/>
              <a:t>Windmills</a:t>
            </a:r>
          </a:p>
          <a:p>
            <a:pPr lvl="1"/>
            <a:endParaRPr lang="en-US"/>
          </a:p>
          <a:p>
            <a:r>
              <a:rPr lang="en-US"/>
              <a:t>Context matters in defining elegant!</a:t>
            </a:r>
          </a:p>
          <a:p>
            <a:endParaRPr lang="en-US" dirty="0"/>
          </a:p>
        </p:txBody>
      </p:sp>
      <p:pic>
        <p:nvPicPr>
          <p:cNvPr id="7170" name="Picture 2" descr="Image result for windmill">
            <a:extLst>
              <a:ext uri="{FF2B5EF4-FFF2-40B4-BE49-F238E27FC236}">
                <a16:creationId xmlns:a16="http://schemas.microsoft.com/office/drawing/2014/main" id="{25CED6A6-4A93-41B7-A462-2B0E054A6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719793"/>
            <a:ext cx="2387974" cy="1790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Image result for bicycle">
            <a:extLst>
              <a:ext uri="{FF2B5EF4-FFF2-40B4-BE49-F238E27FC236}">
                <a16:creationId xmlns:a16="http://schemas.microsoft.com/office/drawing/2014/main" id="{3298EB03-E18B-41CC-AC72-16F31BDF3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197" y="1710017"/>
            <a:ext cx="2627203" cy="175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15938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5F3DF4-2AF3-4C60-B10D-0A24BA12E73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2135316" y="1600200"/>
            <a:ext cx="5865684" cy="4827234"/>
          </a:xfrm>
        </p:spPr>
        <p:txBody>
          <a:bodyPr/>
          <a:lstStyle/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How to Innovate and Design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The AguaClara Consortium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High-tech and Elegance</a:t>
            </a:r>
          </a:p>
          <a:p>
            <a:r>
              <a:rPr lang="en-US" sz="3400" b="1" dirty="0"/>
              <a:t>Pride of ownership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AguaClara technologies and plants 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Philosophy and Reflections</a:t>
            </a:r>
          </a:p>
          <a:p>
            <a:endParaRPr lang="en-US" sz="3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E65D1B-7409-40A7-A734-A2A7602FCC6C}"/>
              </a:ext>
            </a:extLst>
          </p:cNvPr>
          <p:cNvSpPr txBox="1"/>
          <p:nvPr/>
        </p:nvSpPr>
        <p:spPr>
          <a:xfrm>
            <a:off x="4495800" y="6499240"/>
            <a:ext cx="4721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Ctrl + click the pictures to go each section!</a:t>
            </a:r>
          </a:p>
        </p:txBody>
      </p:sp>
      <p:pic>
        <p:nvPicPr>
          <p:cNvPr id="5" name="Picture 2" descr="Birth of Athena from the head of Zeus, with Hephaestus | Greek vase, Athenian black figure kylix">
            <a:hlinkClick r:id="rId3" action="ppaction://hlinksldjump"/>
            <a:extLst>
              <a:ext uri="{FF2B5EF4-FFF2-40B4-BE49-F238E27FC236}">
                <a16:creationId xmlns:a16="http://schemas.microsoft.com/office/drawing/2014/main" id="{BE5449BD-B8E4-41FB-BC3F-B539D2CF8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0677" y="1586753"/>
            <a:ext cx="734827" cy="513937"/>
          </a:xfrm>
          <a:prstGeom prst="rect">
            <a:avLst/>
          </a:prstGeom>
          <a:noFill/>
        </p:spPr>
      </p:pic>
      <p:pic>
        <p:nvPicPr>
          <p:cNvPr id="7" name="Picture 4" descr="http://cdn2-b.examiner.com/sites/default/files/styles/image_content_width/hash/4b/27/MIL%20on_0.jpg?itok=SBV-sY2u">
            <a:hlinkClick r:id="rId5" action="ppaction://hlinksldjump"/>
            <a:extLst>
              <a:ext uri="{FF2B5EF4-FFF2-40B4-BE49-F238E27FC236}">
                <a16:creationId xmlns:a16="http://schemas.microsoft.com/office/drawing/2014/main" id="{E43426EB-308C-4C71-9BFA-C81D6E789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111" y="3527673"/>
            <a:ext cx="512393" cy="41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windmill">
            <a:hlinkClick r:id="rId7" action="ppaction://hlinksldjump"/>
            <a:extLst>
              <a:ext uri="{FF2B5EF4-FFF2-40B4-BE49-F238E27FC236}">
                <a16:creationId xmlns:a16="http://schemas.microsoft.com/office/drawing/2014/main" id="{459D2E7D-6D9B-4BB5-8D7A-8FE283B8D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992" y="2811851"/>
            <a:ext cx="553512" cy="41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hlinkClick r:id="rId9" action="ppaction://hlinksldjump"/>
            <a:extLst>
              <a:ext uri="{FF2B5EF4-FFF2-40B4-BE49-F238E27FC236}">
                <a16:creationId xmlns:a16="http://schemas.microsoft.com/office/drawing/2014/main" id="{17792AFB-3D52-440C-A162-B4FDC5B66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clrChange>
              <a:clrFrom>
                <a:srgbClr val="212830"/>
              </a:clrFrom>
              <a:clrTo>
                <a:srgbClr val="21283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468" y="4171406"/>
            <a:ext cx="738036" cy="527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2" descr="https://lh4.googleusercontent.com/-JDVXt4qs_mM/Uu_bub_jnuI/AAAAAAAAtpQ/QNSessXKpxs/s912/IMG_3373a.jpg">
            <a:hlinkClick r:id="rId11" action="ppaction://hlinksldjump"/>
            <a:extLst>
              <a:ext uri="{FF2B5EF4-FFF2-40B4-BE49-F238E27FC236}">
                <a16:creationId xmlns:a16="http://schemas.microsoft.com/office/drawing/2014/main" id="{0FA9F672-E7DE-4C1A-AA36-1469244AF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905" y="5221941"/>
            <a:ext cx="805599" cy="52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547468" y="2247933"/>
            <a:ext cx="731520" cy="449618"/>
            <a:chOff x="1160462" y="2340803"/>
            <a:chExt cx="731520" cy="449618"/>
          </a:xfrm>
        </p:grpSpPr>
        <p:pic>
          <p:nvPicPr>
            <p:cNvPr id="12" name="Picture 4" descr="FINAL LOGO 2.0.png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340803"/>
              <a:ext cx="731520" cy="23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AguaClara Reach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555359"/>
              <a:ext cx="731520" cy="235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0758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Pride of Ownership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162800" cy="4525963"/>
          </a:xfrm>
        </p:spPr>
        <p:txBody>
          <a:bodyPr/>
          <a:lstStyle/>
          <a:p>
            <a:r>
              <a:rPr lang="en-US" dirty="0"/>
              <a:t>What happens when the check engine light goes on in your car?</a:t>
            </a:r>
          </a:p>
          <a:p>
            <a:r>
              <a:rPr lang="en-US" dirty="0"/>
              <a:t>What do you do if your bicycle brakes need to be adjusted?</a:t>
            </a:r>
          </a:p>
          <a:p>
            <a:r>
              <a:rPr lang="en-US" dirty="0"/>
              <a:t>What does the plant operator do if the chemical feed stops working?</a:t>
            </a:r>
          </a:p>
        </p:txBody>
      </p:sp>
      <p:sp>
        <p:nvSpPr>
          <p:cNvPr id="4" name="Rectangle 3"/>
          <p:cNvSpPr/>
          <p:nvPr/>
        </p:nvSpPr>
        <p:spPr>
          <a:xfrm>
            <a:off x="762000" y="4953000"/>
            <a:ext cx="7239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/>
              <a:t>We want the plant operator to diagnose and fix the problem without needing to call anyone.</a:t>
            </a:r>
          </a:p>
        </p:txBody>
      </p:sp>
      <p:pic>
        <p:nvPicPr>
          <p:cNvPr id="6148" name="Picture 4" descr="http://cdn2-b.examiner.com/sites/default/files/styles/image_content_width/hash/4b/27/MIL%20on_0.jpg?itok=SBV-sY2u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1524000"/>
            <a:ext cx="1276232" cy="1033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://downtube.com/images/Brake_Adjustment/Brakes_(Identified_Parts)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0322" y="2590800"/>
            <a:ext cx="1255587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s://lh3.googleusercontent.com/_QuLPZg3XMcE/TTz3kuiY2nI/AAAAAAAAbmY/o12wSHakp6c/s576/AguaClara%20Honduras%20Trip%202011%20212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30322" y="4114799"/>
            <a:ext cx="1255587" cy="94169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8264221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083B1F-728F-420B-8B6B-13D916ABC066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2135316" y="1600200"/>
            <a:ext cx="5865684" cy="4827234"/>
          </a:xfrm>
        </p:spPr>
        <p:txBody>
          <a:bodyPr/>
          <a:lstStyle/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How to Innovate and Design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The AguaClara Consortium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High-tech and Elegance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Pride of ownership</a:t>
            </a:r>
          </a:p>
          <a:p>
            <a:r>
              <a:rPr lang="en-US" sz="3400" b="1" dirty="0"/>
              <a:t>AguaClara technologies and plants 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Philosophy and Reflections</a:t>
            </a:r>
          </a:p>
          <a:p>
            <a:endParaRPr lang="en-US" sz="3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E65D1B-7409-40A7-A734-A2A7602FCC6C}"/>
              </a:ext>
            </a:extLst>
          </p:cNvPr>
          <p:cNvSpPr txBox="1"/>
          <p:nvPr/>
        </p:nvSpPr>
        <p:spPr>
          <a:xfrm>
            <a:off x="4495800" y="6499240"/>
            <a:ext cx="4721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Ctrl + click the pictures to go each section!</a:t>
            </a:r>
          </a:p>
        </p:txBody>
      </p:sp>
      <p:pic>
        <p:nvPicPr>
          <p:cNvPr id="5" name="Picture 2" descr="Birth of Athena from the head of Zeus, with Hephaestus | Greek vase, Athenian black figure kylix">
            <a:hlinkClick r:id="rId3" action="ppaction://hlinksldjump"/>
            <a:extLst>
              <a:ext uri="{FF2B5EF4-FFF2-40B4-BE49-F238E27FC236}">
                <a16:creationId xmlns:a16="http://schemas.microsoft.com/office/drawing/2014/main" id="{0015C4AB-9863-430E-A348-155A8F73F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0677" y="1586753"/>
            <a:ext cx="734827" cy="513937"/>
          </a:xfrm>
          <a:prstGeom prst="rect">
            <a:avLst/>
          </a:prstGeom>
          <a:noFill/>
        </p:spPr>
      </p:pic>
      <p:pic>
        <p:nvPicPr>
          <p:cNvPr id="7" name="Picture 4" descr="http://cdn2-b.examiner.com/sites/default/files/styles/image_content_width/hash/4b/27/MIL%20on_0.jpg?itok=SBV-sY2u">
            <a:hlinkClick r:id="rId5" action="ppaction://hlinksldjump"/>
            <a:extLst>
              <a:ext uri="{FF2B5EF4-FFF2-40B4-BE49-F238E27FC236}">
                <a16:creationId xmlns:a16="http://schemas.microsoft.com/office/drawing/2014/main" id="{2F4B6A19-C274-4E2F-8527-2710504FFE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111" y="3527673"/>
            <a:ext cx="512393" cy="41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windmill">
            <a:hlinkClick r:id="rId7" action="ppaction://hlinksldjump"/>
            <a:extLst>
              <a:ext uri="{FF2B5EF4-FFF2-40B4-BE49-F238E27FC236}">
                <a16:creationId xmlns:a16="http://schemas.microsoft.com/office/drawing/2014/main" id="{8A519CC1-8DCA-496F-8D2A-43D0264CE0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992" y="2811851"/>
            <a:ext cx="553512" cy="41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hlinkClick r:id="rId9" action="ppaction://hlinksldjump"/>
            <a:extLst>
              <a:ext uri="{FF2B5EF4-FFF2-40B4-BE49-F238E27FC236}">
                <a16:creationId xmlns:a16="http://schemas.microsoft.com/office/drawing/2014/main" id="{FFF705F0-BEC2-4AE1-A1F4-45953B236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clrChange>
              <a:clrFrom>
                <a:srgbClr val="212830"/>
              </a:clrFrom>
              <a:clrTo>
                <a:srgbClr val="21283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468" y="4171406"/>
            <a:ext cx="738036" cy="527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2" descr="https://lh4.googleusercontent.com/-JDVXt4qs_mM/Uu_bub_jnuI/AAAAAAAAtpQ/QNSessXKpxs/s912/IMG_3373a.jpg">
            <a:hlinkClick r:id="rId11" action="ppaction://hlinksldjump"/>
            <a:extLst>
              <a:ext uri="{FF2B5EF4-FFF2-40B4-BE49-F238E27FC236}">
                <a16:creationId xmlns:a16="http://schemas.microsoft.com/office/drawing/2014/main" id="{95BD5326-E01F-47B5-A382-8071C9540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905" y="5221941"/>
            <a:ext cx="805599" cy="52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547468" y="2247933"/>
            <a:ext cx="731520" cy="449618"/>
            <a:chOff x="1160462" y="2340803"/>
            <a:chExt cx="731520" cy="449618"/>
          </a:xfrm>
        </p:grpSpPr>
        <p:pic>
          <p:nvPicPr>
            <p:cNvPr id="12" name="Picture 4" descr="FINAL LOGO 2.0.png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340803"/>
              <a:ext cx="731520" cy="23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AguaClara Reach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555359"/>
              <a:ext cx="731520" cy="235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6642606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31D89C-DE2D-4949-A642-35D70303BE2F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2135316" y="1600200"/>
            <a:ext cx="5865684" cy="4827234"/>
          </a:xfrm>
        </p:spPr>
        <p:txBody>
          <a:bodyPr/>
          <a:lstStyle/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How to Innovate and Design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The AguaClara Consortium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High-tech and Elegance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Pride of ownership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AguaClara technologies and plants </a:t>
            </a:r>
          </a:p>
          <a:p>
            <a:r>
              <a:rPr lang="en-US" sz="3400" b="1" dirty="0"/>
              <a:t>Philosophy and Reflections</a:t>
            </a:r>
          </a:p>
          <a:p>
            <a:endParaRPr lang="en-US" sz="3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E65D1B-7409-40A7-A734-A2A7602FCC6C}"/>
              </a:ext>
            </a:extLst>
          </p:cNvPr>
          <p:cNvSpPr txBox="1"/>
          <p:nvPr/>
        </p:nvSpPr>
        <p:spPr>
          <a:xfrm>
            <a:off x="4495800" y="6499240"/>
            <a:ext cx="4721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Ctrl + click the pictures to go each section!</a:t>
            </a:r>
          </a:p>
        </p:txBody>
      </p:sp>
      <p:pic>
        <p:nvPicPr>
          <p:cNvPr id="5" name="Picture 2" descr="Birth of Athena from the head of Zeus, with Hephaestus | Greek vase, Athenian black figure kylix">
            <a:hlinkClick r:id="rId3" action="ppaction://hlinksldjump"/>
            <a:extLst>
              <a:ext uri="{FF2B5EF4-FFF2-40B4-BE49-F238E27FC236}">
                <a16:creationId xmlns:a16="http://schemas.microsoft.com/office/drawing/2014/main" id="{13041660-72B1-46FF-A916-4DEE05FDD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0677" y="1586753"/>
            <a:ext cx="734827" cy="513937"/>
          </a:xfrm>
          <a:prstGeom prst="rect">
            <a:avLst/>
          </a:prstGeom>
          <a:noFill/>
        </p:spPr>
      </p:pic>
      <p:pic>
        <p:nvPicPr>
          <p:cNvPr id="7" name="Picture 4" descr="http://cdn2-b.examiner.com/sites/default/files/styles/image_content_width/hash/4b/27/MIL%20on_0.jpg?itok=SBV-sY2u">
            <a:hlinkClick r:id="rId5" action="ppaction://hlinksldjump"/>
            <a:extLst>
              <a:ext uri="{FF2B5EF4-FFF2-40B4-BE49-F238E27FC236}">
                <a16:creationId xmlns:a16="http://schemas.microsoft.com/office/drawing/2014/main" id="{DBD93A4D-FDE9-4AE8-B6B6-2B17D06C5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111" y="3527673"/>
            <a:ext cx="512393" cy="41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windmill">
            <a:hlinkClick r:id="rId7" action="ppaction://hlinksldjump"/>
            <a:extLst>
              <a:ext uri="{FF2B5EF4-FFF2-40B4-BE49-F238E27FC236}">
                <a16:creationId xmlns:a16="http://schemas.microsoft.com/office/drawing/2014/main" id="{123EFB7B-1B58-4067-9563-55498E43FC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992" y="2811851"/>
            <a:ext cx="553512" cy="41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hlinkClick r:id="rId9" action="ppaction://hlinksldjump"/>
            <a:extLst>
              <a:ext uri="{FF2B5EF4-FFF2-40B4-BE49-F238E27FC236}">
                <a16:creationId xmlns:a16="http://schemas.microsoft.com/office/drawing/2014/main" id="{894AE154-40DC-41E9-A7D3-9ACC70A2DC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clrChange>
              <a:clrFrom>
                <a:srgbClr val="212830"/>
              </a:clrFrom>
              <a:clrTo>
                <a:srgbClr val="21283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468" y="4171406"/>
            <a:ext cx="738036" cy="527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2" descr="https://lh4.googleusercontent.com/-JDVXt4qs_mM/Uu_bub_jnuI/AAAAAAAAtpQ/QNSessXKpxs/s912/IMG_3373a.jpg">
            <a:hlinkClick r:id="rId11" action="ppaction://hlinksldjump"/>
            <a:extLst>
              <a:ext uri="{FF2B5EF4-FFF2-40B4-BE49-F238E27FC236}">
                <a16:creationId xmlns:a16="http://schemas.microsoft.com/office/drawing/2014/main" id="{3FA5DCDE-3AE7-4EBF-9D70-9A60C86CC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905" y="5221941"/>
            <a:ext cx="805599" cy="52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547468" y="2247933"/>
            <a:ext cx="731520" cy="449618"/>
            <a:chOff x="1160462" y="2340803"/>
            <a:chExt cx="731520" cy="449618"/>
          </a:xfrm>
        </p:grpSpPr>
        <p:pic>
          <p:nvPicPr>
            <p:cNvPr id="12" name="Picture 4" descr="FINAL LOGO 2.0.png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340803"/>
              <a:ext cx="731520" cy="23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AguaClara Reach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555359"/>
              <a:ext cx="731520" cy="235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08374419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Key Ideas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AguaClara is </a:t>
            </a:r>
            <a:r>
              <a:rPr lang="en-US" b="1" dirty="0"/>
              <a:t>open source </a:t>
            </a:r>
            <a:r>
              <a:rPr lang="en-US" dirty="0"/>
              <a:t>engineering: </a:t>
            </a:r>
          </a:p>
          <a:p>
            <a:pPr lvl="1"/>
            <a:r>
              <a:rPr lang="en-US" dirty="0"/>
              <a:t>Many inventions, </a:t>
            </a:r>
            <a:r>
              <a:rPr lang="en-US" b="1" dirty="0"/>
              <a:t>ZERO patents</a:t>
            </a:r>
          </a:p>
          <a:p>
            <a:pPr lvl="1"/>
            <a:r>
              <a:rPr lang="en-US" dirty="0"/>
              <a:t>Our technologies are described on our website and published in the literature. </a:t>
            </a:r>
          </a:p>
          <a:p>
            <a:pPr lvl="1"/>
            <a:r>
              <a:rPr lang="en-US" dirty="0"/>
              <a:t>Our </a:t>
            </a:r>
            <a:r>
              <a:rPr lang="en-US" dirty="0">
                <a:hlinkClick r:id="rId3"/>
              </a:rPr>
              <a:t>example designs are available on the web</a:t>
            </a:r>
            <a:r>
              <a:rPr lang="en-US" dirty="0"/>
              <a:t>! </a:t>
            </a:r>
          </a:p>
          <a:p>
            <a:r>
              <a:rPr lang="en-US" dirty="0"/>
              <a:t>Our technologies </a:t>
            </a:r>
            <a:r>
              <a:rPr lang="en-US" b="1" dirty="0"/>
              <a:t>use ZERO electricity </a:t>
            </a:r>
            <a:r>
              <a:rPr lang="en-US" dirty="0"/>
              <a:t>(except for batteries in the </a:t>
            </a:r>
            <a:r>
              <a:rPr lang="en-US" dirty="0" err="1"/>
              <a:t>turbidimeters</a:t>
            </a:r>
            <a:r>
              <a:rPr lang="en-US" dirty="0"/>
              <a:t>)</a:t>
            </a:r>
          </a:p>
          <a:p>
            <a:r>
              <a:rPr lang="en-US" dirty="0"/>
              <a:t>Our innovation is based on </a:t>
            </a:r>
            <a:r>
              <a:rPr lang="en-US" b="1" dirty="0"/>
              <a:t>feedback</a:t>
            </a:r>
            <a:r>
              <a:rPr lang="en-US" dirty="0"/>
              <a:t> and ongoing connections with plant operators</a:t>
            </a:r>
          </a:p>
        </p:txBody>
      </p:sp>
    </p:spTree>
    <p:extLst>
      <p:ext uri="{BB962C8B-B14F-4D97-AF65-F5344CB8AC3E}">
        <p14:creationId xmlns:p14="http://schemas.microsoft.com/office/powerpoint/2010/main" val="3538074785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Resilience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sometimes make the mistake of designing for steady state and forgetting about startup (NYC blackout in 1977</a:t>
            </a:r>
          </a:p>
          <a:p>
            <a:r>
              <a:rPr lang="en-US" dirty="0"/>
              <a:t>The USA has had stability for decades</a:t>
            </a:r>
          </a:p>
          <a:p>
            <a:pPr lvl="1"/>
            <a:r>
              <a:rPr lang="en-US" dirty="0"/>
              <a:t>Climate change is changing that</a:t>
            </a:r>
          </a:p>
          <a:p>
            <a:pPr lvl="1"/>
            <a:r>
              <a:rPr lang="en-US" dirty="0"/>
              <a:t>A breakdown in global trade could block replacement parts</a:t>
            </a:r>
          </a:p>
          <a:p>
            <a:r>
              <a:rPr lang="en-US" dirty="0"/>
              <a:t>Water supply is critical infrastructure and should be designed for resilience and rapid recovery after a disaster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613351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266699" y="1600200"/>
            <a:ext cx="4305302" cy="3886200"/>
          </a:xfrm>
          <a:custGeom>
            <a:avLst/>
            <a:gdLst>
              <a:gd name="connsiteX0" fmla="*/ 0 w 2552699"/>
              <a:gd name="connsiteY0" fmla="*/ 0 h 4305300"/>
              <a:gd name="connsiteX1" fmla="*/ 2127241 w 2552699"/>
              <a:gd name="connsiteY1" fmla="*/ 0 h 4305300"/>
              <a:gd name="connsiteX2" fmla="*/ 2552699 w 2552699"/>
              <a:gd name="connsiteY2" fmla="*/ 425458 h 4305300"/>
              <a:gd name="connsiteX3" fmla="*/ 2552699 w 2552699"/>
              <a:gd name="connsiteY3" fmla="*/ 4305300 h 4305300"/>
              <a:gd name="connsiteX4" fmla="*/ 0 w 2552699"/>
              <a:gd name="connsiteY4" fmla="*/ 4305300 h 4305300"/>
              <a:gd name="connsiteX5" fmla="*/ 0 w 2552699"/>
              <a:gd name="connsiteY5" fmla="*/ 0 h 430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52699" h="4305300">
                <a:moveTo>
                  <a:pt x="0" y="4305299"/>
                </a:moveTo>
                <a:lnTo>
                  <a:pt x="0" y="717564"/>
                </a:lnTo>
                <a:cubicBezTo>
                  <a:pt x="0" y="321265"/>
                  <a:pt x="112942" y="1"/>
                  <a:pt x="252263" y="1"/>
                </a:cubicBezTo>
                <a:lnTo>
                  <a:pt x="2552699" y="1"/>
                </a:lnTo>
                <a:lnTo>
                  <a:pt x="2552699" y="4305299"/>
                </a:lnTo>
                <a:lnTo>
                  <a:pt x="0" y="4305299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3">
            <a:schemeClr val="accent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6464" tIns="156464" rIns="156464" bIns="794638" numCol="1" spcCol="1270" anchor="t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u="sng" kern="1200" dirty="0"/>
              <a:t>Implementation COST</a:t>
            </a:r>
          </a:p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kern="1200" dirty="0"/>
              <a:t>$100,000 + $8000 per L/s of capacity*</a:t>
            </a:r>
          </a:p>
        </p:txBody>
      </p:sp>
      <p:sp>
        <p:nvSpPr>
          <p:cNvPr id="5" name="Freeform 4"/>
          <p:cNvSpPr/>
          <p:nvPr/>
        </p:nvSpPr>
        <p:spPr>
          <a:xfrm>
            <a:off x="4571999" y="1600200"/>
            <a:ext cx="4305301" cy="3886199"/>
          </a:xfrm>
          <a:custGeom>
            <a:avLst/>
            <a:gdLst>
              <a:gd name="connsiteX0" fmla="*/ 0 w 4305300"/>
              <a:gd name="connsiteY0" fmla="*/ 0 h 2552699"/>
              <a:gd name="connsiteX1" fmla="*/ 3879842 w 4305300"/>
              <a:gd name="connsiteY1" fmla="*/ 0 h 2552699"/>
              <a:gd name="connsiteX2" fmla="*/ 4305300 w 4305300"/>
              <a:gd name="connsiteY2" fmla="*/ 425458 h 2552699"/>
              <a:gd name="connsiteX3" fmla="*/ 4305300 w 4305300"/>
              <a:gd name="connsiteY3" fmla="*/ 2552699 h 2552699"/>
              <a:gd name="connsiteX4" fmla="*/ 0 w 4305300"/>
              <a:gd name="connsiteY4" fmla="*/ 2552699 h 2552699"/>
              <a:gd name="connsiteX5" fmla="*/ 0 w 4305300"/>
              <a:gd name="connsiteY5" fmla="*/ 0 h 2552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5300" h="2552699">
                <a:moveTo>
                  <a:pt x="0" y="0"/>
                </a:moveTo>
                <a:lnTo>
                  <a:pt x="3879842" y="0"/>
                </a:lnTo>
                <a:cubicBezTo>
                  <a:pt x="4114816" y="0"/>
                  <a:pt x="4305300" y="190484"/>
                  <a:pt x="4305300" y="425458"/>
                </a:cubicBezTo>
                <a:lnTo>
                  <a:pt x="4305300" y="2552699"/>
                </a:lnTo>
                <a:lnTo>
                  <a:pt x="0" y="2552699"/>
                </a:lnTo>
                <a:lnTo>
                  <a:pt x="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3">
            <a:schemeClr val="accent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6464" tIns="156464" rIns="156464" bIns="794638" numCol="1" spcCol="1270" anchor="t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u="sng" kern="1200" dirty="0"/>
              <a:t>OPERATING COST</a:t>
            </a:r>
          </a:p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kern="1200" dirty="0"/>
              <a:t>$5 per person per year</a:t>
            </a:r>
          </a:p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kern="1200" dirty="0"/>
              <a:t>or $50 per </a:t>
            </a:r>
            <a:r>
              <a:rPr lang="en-US" sz="2200" b="1" kern="1200" dirty="0"/>
              <a:t>million</a:t>
            </a:r>
            <a:r>
              <a:rPr lang="en-US" sz="2200" kern="1200" dirty="0"/>
              <a:t> liters</a:t>
            </a:r>
          </a:p>
        </p:txBody>
      </p:sp>
      <p:sp>
        <p:nvSpPr>
          <p:cNvPr id="6" name="Freeform 5"/>
          <p:cNvSpPr/>
          <p:nvPr/>
        </p:nvSpPr>
        <p:spPr>
          <a:xfrm>
            <a:off x="266700" y="5486399"/>
            <a:ext cx="4305301" cy="1219198"/>
          </a:xfrm>
          <a:custGeom>
            <a:avLst/>
            <a:gdLst>
              <a:gd name="connsiteX0" fmla="*/ 0 w 4305300"/>
              <a:gd name="connsiteY0" fmla="*/ 0 h 2552699"/>
              <a:gd name="connsiteX1" fmla="*/ 3879842 w 4305300"/>
              <a:gd name="connsiteY1" fmla="*/ 0 h 2552699"/>
              <a:gd name="connsiteX2" fmla="*/ 4305300 w 4305300"/>
              <a:gd name="connsiteY2" fmla="*/ 425458 h 2552699"/>
              <a:gd name="connsiteX3" fmla="*/ 4305300 w 4305300"/>
              <a:gd name="connsiteY3" fmla="*/ 2552699 h 2552699"/>
              <a:gd name="connsiteX4" fmla="*/ 0 w 4305300"/>
              <a:gd name="connsiteY4" fmla="*/ 2552699 h 2552699"/>
              <a:gd name="connsiteX5" fmla="*/ 0 w 4305300"/>
              <a:gd name="connsiteY5" fmla="*/ 0 h 2552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5300" h="2552699">
                <a:moveTo>
                  <a:pt x="4305300" y="2552699"/>
                </a:moveTo>
                <a:lnTo>
                  <a:pt x="425458" y="2552699"/>
                </a:lnTo>
                <a:cubicBezTo>
                  <a:pt x="190484" y="2552699"/>
                  <a:pt x="0" y="2362215"/>
                  <a:pt x="0" y="2127241"/>
                </a:cubicBezTo>
                <a:lnTo>
                  <a:pt x="0" y="0"/>
                </a:lnTo>
                <a:lnTo>
                  <a:pt x="4305300" y="0"/>
                </a:lnTo>
                <a:lnTo>
                  <a:pt x="4305300" y="2552699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3">
            <a:schemeClr val="accent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6463" tIns="182880" rIns="156465" bIns="156463" numCol="1" spcCol="1270" anchor="t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200" kern="1200" dirty="0"/>
          </a:p>
        </p:txBody>
      </p:sp>
      <p:sp>
        <p:nvSpPr>
          <p:cNvPr id="7" name="Freeform 6"/>
          <p:cNvSpPr/>
          <p:nvPr/>
        </p:nvSpPr>
        <p:spPr>
          <a:xfrm>
            <a:off x="4571999" y="5486400"/>
            <a:ext cx="4305301" cy="1219198"/>
          </a:xfrm>
          <a:custGeom>
            <a:avLst/>
            <a:gdLst>
              <a:gd name="connsiteX0" fmla="*/ 0 w 2552699"/>
              <a:gd name="connsiteY0" fmla="*/ 0 h 4305300"/>
              <a:gd name="connsiteX1" fmla="*/ 2127241 w 2552699"/>
              <a:gd name="connsiteY1" fmla="*/ 0 h 4305300"/>
              <a:gd name="connsiteX2" fmla="*/ 2552699 w 2552699"/>
              <a:gd name="connsiteY2" fmla="*/ 425458 h 4305300"/>
              <a:gd name="connsiteX3" fmla="*/ 2552699 w 2552699"/>
              <a:gd name="connsiteY3" fmla="*/ 4305300 h 4305300"/>
              <a:gd name="connsiteX4" fmla="*/ 0 w 2552699"/>
              <a:gd name="connsiteY4" fmla="*/ 4305300 h 4305300"/>
              <a:gd name="connsiteX5" fmla="*/ 0 w 2552699"/>
              <a:gd name="connsiteY5" fmla="*/ 0 h 430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52699" h="4305300">
                <a:moveTo>
                  <a:pt x="2552699" y="1"/>
                </a:moveTo>
                <a:lnTo>
                  <a:pt x="2552699" y="3587736"/>
                </a:lnTo>
                <a:cubicBezTo>
                  <a:pt x="2552699" y="3984035"/>
                  <a:pt x="2439757" y="4305299"/>
                  <a:pt x="2300436" y="4305299"/>
                </a:cubicBezTo>
                <a:lnTo>
                  <a:pt x="0" y="4305299"/>
                </a:lnTo>
                <a:lnTo>
                  <a:pt x="0" y="1"/>
                </a:lnTo>
                <a:lnTo>
                  <a:pt x="2552699" y="1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3">
            <a:schemeClr val="accent2">
              <a:shade val="80000"/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1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56465" tIns="182880" rIns="156464" bIns="156464" numCol="1" spcCol="1270" anchor="t" anchorCtr="0">
            <a:no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200" kern="1200" dirty="0"/>
          </a:p>
        </p:txBody>
      </p:sp>
      <p:pic>
        <p:nvPicPr>
          <p:cNvPr id="9" name="Picture 2" descr="https://lh4.googleusercontent.com/-JDVXt4qs_mM/Uu_bub_jnuI/AAAAAAAAtpQ/QNSessXKpxs/s912/IMG_3373a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347678"/>
            <a:ext cx="3212770" cy="210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458200" cy="767023"/>
          </a:xfrm>
        </p:spPr>
        <p:txBody>
          <a:bodyPr/>
          <a:lstStyle/>
          <a:p>
            <a:r>
              <a:rPr lang="en-US" dirty="0"/>
              <a:t>How Much Does it Cost?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206835" y="3347678"/>
            <a:ext cx="3209544" cy="20961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4495800" y="5510150"/>
            <a:ext cx="152400" cy="11795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286000" y="5697895"/>
            <a:ext cx="4572000" cy="82022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u="sng" dirty="0"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</a:rPr>
              <a:t>ELECTRICITY COST</a:t>
            </a:r>
          </a:p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200" dirty="0">
                <a:solidFill>
                  <a:srgbClr val="000000">
                    <a:hueOff val="0"/>
                    <a:satOff val="0"/>
                    <a:lumOff val="0"/>
                    <a:alphaOff val="0"/>
                  </a:srgbClr>
                </a:solidFill>
              </a:rPr>
              <a:t>ZERO	</a:t>
            </a:r>
          </a:p>
        </p:txBody>
      </p:sp>
      <p:sp>
        <p:nvSpPr>
          <p:cNvPr id="3" name="Rectangle 2"/>
          <p:cNvSpPr/>
          <p:nvPr/>
        </p:nvSpPr>
        <p:spPr>
          <a:xfrm>
            <a:off x="3200400" y="1019373"/>
            <a:ext cx="34179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*Quick and rough cost estimates.</a:t>
            </a:r>
          </a:p>
        </p:txBody>
      </p:sp>
    </p:spTree>
    <p:extLst>
      <p:ext uri="{BB962C8B-B14F-4D97-AF65-F5344CB8AC3E}">
        <p14:creationId xmlns:p14="http://schemas.microsoft.com/office/powerpoint/2010/main" val="1517076682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676400" y="1676400"/>
            <a:ext cx="5257800" cy="4525963"/>
          </a:xfrm>
        </p:spPr>
        <p:txBody>
          <a:bodyPr/>
          <a:lstStyle/>
          <a:p>
            <a:r>
              <a:rPr lang="en-US" dirty="0"/>
              <a:t>Technology and Engineering Philosophy matter! </a:t>
            </a:r>
          </a:p>
          <a:p>
            <a:r>
              <a:rPr lang="en-US" dirty="0"/>
              <a:t>Infrastructure failures are linked to design choices</a:t>
            </a:r>
          </a:p>
          <a:p>
            <a:r>
              <a:rPr lang="en-US" dirty="0"/>
              <a:t>We design for Simplicity on the other side of Complexity</a:t>
            </a:r>
          </a:p>
          <a:p>
            <a:endParaRPr lang="en-US" dirty="0"/>
          </a:p>
        </p:txBody>
      </p:sp>
      <p:pic>
        <p:nvPicPr>
          <p:cNvPr id="5" name="Picture 4" descr="https://lh5.googleusercontent.com/-EI4U3Dd4OXk/S1xWSNnkiTI/AAAAAAAANZM/Iq9YddyMVGI/s576/DSC03039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4394200"/>
            <a:ext cx="1447800" cy="1930400"/>
          </a:xfrm>
          <a:prstGeom prst="rect">
            <a:avLst/>
          </a:prstGeom>
          <a:noFill/>
        </p:spPr>
      </p:pic>
      <p:pic>
        <p:nvPicPr>
          <p:cNvPr id="6" name="Picture 2" descr="https://lh3.googleusercontent.com/_QuLPZg3XMcE/TTz3kuiY2nI/AAAAAAAAbmY/o12wSHakp6c/s576/AguaClara%20Honduras%20Trip%202011%2021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3144520"/>
            <a:ext cx="1600200" cy="1200151"/>
          </a:xfrm>
          <a:prstGeom prst="rect">
            <a:avLst/>
          </a:prstGeom>
          <a:noFill/>
        </p:spPr>
      </p:pic>
      <p:pic>
        <p:nvPicPr>
          <p:cNvPr id="8" name="Picture 2" descr="https://lh5.googleusercontent.com/-sDGyBEYct88/TyMEcRaw1MI/AAAAAAAAmOg/jwCZ4gigayY/s800/IMG_5569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963597" y="3200400"/>
            <a:ext cx="2180403" cy="1455419"/>
          </a:xfrm>
          <a:prstGeom prst="rect">
            <a:avLst/>
          </a:prstGeom>
          <a:noFill/>
        </p:spPr>
      </p:pic>
      <p:pic>
        <p:nvPicPr>
          <p:cNvPr id="9" name="Picture 2" descr="https://lh5.googleusercontent.com/-gJLGZ0COH-A/UAQyf-oB38I/AAAAAAAAnow/GDw8blxex1o/s912/IMG_6541.JPG"/>
          <p:cNvPicPr>
            <a:picLocks noChangeAspect="1" noChangeArrowheads="1"/>
          </p:cNvPicPr>
          <p:nvPr/>
        </p:nvPicPr>
        <p:blipFill>
          <a:blip r:embed="rId6" cstate="print"/>
          <a:srcRect t="11250"/>
          <a:stretch>
            <a:fillRect/>
          </a:stretch>
        </p:blipFill>
        <p:spPr bwMode="auto">
          <a:xfrm>
            <a:off x="6954592" y="4800600"/>
            <a:ext cx="2189408" cy="1295400"/>
          </a:xfrm>
          <a:prstGeom prst="rect">
            <a:avLst/>
          </a:prstGeom>
          <a:noFill/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7" cstate="screen"/>
          <a:srcRect/>
          <a:stretch>
            <a:fillRect/>
          </a:stretch>
        </p:blipFill>
        <p:spPr bwMode="auto">
          <a:xfrm>
            <a:off x="0" y="1803400"/>
            <a:ext cx="1727200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DSC_0159"/>
          <p:cNvPicPr>
            <a:picLocks noGrp="1" noChangeAspect="1"/>
          </p:cNvPicPr>
          <p:nvPr isPhoto="1"/>
        </p:nvPicPr>
        <p:blipFill>
          <a:blip r:embed="rId8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3597" y="1613672"/>
            <a:ext cx="2180403" cy="144451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8207403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2135316" y="1600200"/>
            <a:ext cx="5865684" cy="4827234"/>
          </a:xfrm>
        </p:spPr>
        <p:txBody>
          <a:bodyPr/>
          <a:lstStyle/>
          <a:p>
            <a:r>
              <a:rPr lang="en-US" sz="3400" dirty="0"/>
              <a:t>How to Innovate and Design</a:t>
            </a:r>
          </a:p>
          <a:p>
            <a:r>
              <a:rPr lang="en-US" sz="3400" dirty="0"/>
              <a:t>The AguaClara Consortium</a:t>
            </a:r>
          </a:p>
          <a:p>
            <a:r>
              <a:rPr lang="en-US" sz="3400" dirty="0"/>
              <a:t>High-tech and Elegance</a:t>
            </a:r>
          </a:p>
          <a:p>
            <a:r>
              <a:rPr lang="en-US" sz="3400" dirty="0"/>
              <a:t>Pride of ownership</a:t>
            </a:r>
          </a:p>
          <a:p>
            <a:r>
              <a:rPr lang="en-US" sz="3400" dirty="0"/>
              <a:t>AguaClara technologies and plants </a:t>
            </a:r>
          </a:p>
          <a:p>
            <a:r>
              <a:rPr lang="en-US" sz="3400" dirty="0"/>
              <a:t>Philosophy and Reflections</a:t>
            </a:r>
          </a:p>
          <a:p>
            <a:endParaRPr lang="en-US" sz="3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E65D1B-7409-40A7-A734-A2A7602FCC6C}"/>
              </a:ext>
            </a:extLst>
          </p:cNvPr>
          <p:cNvSpPr txBox="1"/>
          <p:nvPr/>
        </p:nvSpPr>
        <p:spPr>
          <a:xfrm>
            <a:off x="4499114" y="6499240"/>
            <a:ext cx="4721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Ctrl + click the pictures to go each section!</a:t>
            </a:r>
          </a:p>
        </p:txBody>
      </p:sp>
      <p:pic>
        <p:nvPicPr>
          <p:cNvPr id="21" name="Picture 2" descr="Birth of Athena from the head of Zeus, with Hephaestus | Greek vase, Athenian black figure kylix">
            <a:hlinkClick r:id="rId3" action="ppaction://hlinksldjump"/>
            <a:extLst>
              <a:ext uri="{FF2B5EF4-FFF2-40B4-BE49-F238E27FC236}">
                <a16:creationId xmlns:a16="http://schemas.microsoft.com/office/drawing/2014/main" id="{AD62C051-CDFE-4E38-8847-3A54CFB70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0677" y="1586753"/>
            <a:ext cx="734827" cy="513937"/>
          </a:xfrm>
          <a:prstGeom prst="rect">
            <a:avLst/>
          </a:prstGeom>
          <a:noFill/>
        </p:spPr>
      </p:pic>
      <p:pic>
        <p:nvPicPr>
          <p:cNvPr id="26" name="Picture 4" descr="http://cdn2-b.examiner.com/sites/default/files/styles/image_content_width/hash/4b/27/MIL%20on_0.jpg?itok=SBV-sY2u">
            <a:hlinkClick r:id="rId5" action="ppaction://hlinksldjump"/>
            <a:extLst>
              <a:ext uri="{FF2B5EF4-FFF2-40B4-BE49-F238E27FC236}">
                <a16:creationId xmlns:a16="http://schemas.microsoft.com/office/drawing/2014/main" id="{9D476C07-45EF-4154-A2C2-A6D810316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111" y="3527673"/>
            <a:ext cx="512393" cy="41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windmill">
            <a:hlinkClick r:id="rId7" action="ppaction://hlinksldjump"/>
            <a:extLst>
              <a:ext uri="{FF2B5EF4-FFF2-40B4-BE49-F238E27FC236}">
                <a16:creationId xmlns:a16="http://schemas.microsoft.com/office/drawing/2014/main" id="{4B4DD55D-40DC-4F79-95E9-363147FA2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992" y="2811851"/>
            <a:ext cx="553512" cy="41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>
            <a:hlinkClick r:id="rId9" action="ppaction://hlinksldjump"/>
            <a:extLst>
              <a:ext uri="{FF2B5EF4-FFF2-40B4-BE49-F238E27FC236}">
                <a16:creationId xmlns:a16="http://schemas.microsoft.com/office/drawing/2014/main" id="{E7E9DD19-9A54-4118-B2D5-88DC6EE74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clrChange>
              <a:clrFrom>
                <a:srgbClr val="212830"/>
              </a:clrFrom>
              <a:clrTo>
                <a:srgbClr val="21283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468" y="4171406"/>
            <a:ext cx="738036" cy="527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9" name="Picture 2" descr="https://lh4.googleusercontent.com/-JDVXt4qs_mM/Uu_bub_jnuI/AAAAAAAAtpQ/QNSessXKpxs/s912/IMG_3373a.jpg">
            <a:hlinkClick r:id="rId11" action="ppaction://hlinksldjump"/>
            <a:extLst>
              <a:ext uri="{FF2B5EF4-FFF2-40B4-BE49-F238E27FC236}">
                <a16:creationId xmlns:a16="http://schemas.microsoft.com/office/drawing/2014/main" id="{C97F26F4-25FB-4122-BB5E-BB4E09E3F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905" y="5221941"/>
            <a:ext cx="805599" cy="52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>
          <a:xfrm>
            <a:off x="1547468" y="2247933"/>
            <a:ext cx="731520" cy="449618"/>
            <a:chOff x="1160462" y="2340803"/>
            <a:chExt cx="731520" cy="449618"/>
          </a:xfrm>
        </p:grpSpPr>
        <p:pic>
          <p:nvPicPr>
            <p:cNvPr id="11" name="Picture 4" descr="FINAL LOGO 2.0.png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340803"/>
              <a:ext cx="731520" cy="23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4" name="Picture 2" descr="AguaClara Reach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555359"/>
              <a:ext cx="731520" cy="235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6555054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0604DDF4-50C3-4995-9FD0-A67057D45B65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2135316" y="1600200"/>
            <a:ext cx="5865684" cy="4827234"/>
          </a:xfrm>
        </p:spPr>
        <p:txBody>
          <a:bodyPr/>
          <a:lstStyle/>
          <a:p>
            <a:r>
              <a:rPr lang="en-US" sz="3400" b="1" dirty="0"/>
              <a:t>How to Innovate and Design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The AguaClara Consortium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High-tech and Elegance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Pride of ownership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AguaClara technologies and plants 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Philosophy and Reflections</a:t>
            </a:r>
          </a:p>
          <a:p>
            <a:endParaRPr lang="en-US" sz="3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E65D1B-7409-40A7-A734-A2A7602FCC6C}"/>
              </a:ext>
            </a:extLst>
          </p:cNvPr>
          <p:cNvSpPr txBox="1"/>
          <p:nvPr/>
        </p:nvSpPr>
        <p:spPr>
          <a:xfrm>
            <a:off x="4495800" y="6499240"/>
            <a:ext cx="4721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Ctrl + click the pictures to go each section!</a:t>
            </a:r>
          </a:p>
        </p:txBody>
      </p:sp>
      <p:pic>
        <p:nvPicPr>
          <p:cNvPr id="9" name="Picture 2" descr="Birth of Athena from the head of Zeus, with Hephaestus | Greek vase, Athenian black figure kylix">
            <a:hlinkClick r:id="rId3" action="ppaction://hlinksldjump"/>
            <a:extLst>
              <a:ext uri="{FF2B5EF4-FFF2-40B4-BE49-F238E27FC236}">
                <a16:creationId xmlns:a16="http://schemas.microsoft.com/office/drawing/2014/main" id="{9B6DA060-DF8C-475E-89D0-C453C925F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0677" y="1586753"/>
            <a:ext cx="734827" cy="513937"/>
          </a:xfrm>
          <a:prstGeom prst="rect">
            <a:avLst/>
          </a:prstGeom>
          <a:noFill/>
        </p:spPr>
      </p:pic>
      <p:pic>
        <p:nvPicPr>
          <p:cNvPr id="11" name="Picture 4" descr="http://cdn2-b.examiner.com/sites/default/files/styles/image_content_width/hash/4b/27/MIL%20on_0.jpg?itok=SBV-sY2u">
            <a:hlinkClick r:id="rId5" action="ppaction://hlinksldjump"/>
            <a:extLst>
              <a:ext uri="{FF2B5EF4-FFF2-40B4-BE49-F238E27FC236}">
                <a16:creationId xmlns:a16="http://schemas.microsoft.com/office/drawing/2014/main" id="{FD4664FA-D8BB-4196-8395-6725BC1CF7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111" y="3527673"/>
            <a:ext cx="512393" cy="41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mage result for windmill">
            <a:hlinkClick r:id="rId7" action="ppaction://hlinksldjump"/>
            <a:extLst>
              <a:ext uri="{FF2B5EF4-FFF2-40B4-BE49-F238E27FC236}">
                <a16:creationId xmlns:a16="http://schemas.microsoft.com/office/drawing/2014/main" id="{27E2DC10-0529-47E5-B1C9-362901C56F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992" y="2811851"/>
            <a:ext cx="553512" cy="41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>
            <a:hlinkClick r:id="rId9" action="ppaction://hlinksldjump"/>
            <a:extLst>
              <a:ext uri="{FF2B5EF4-FFF2-40B4-BE49-F238E27FC236}">
                <a16:creationId xmlns:a16="http://schemas.microsoft.com/office/drawing/2014/main" id="{B65FDEDF-C3A8-48BB-B6A5-4FC01B34CC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clrChange>
              <a:clrFrom>
                <a:srgbClr val="212830"/>
              </a:clrFrom>
              <a:clrTo>
                <a:srgbClr val="21283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468" y="4171406"/>
            <a:ext cx="738036" cy="527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2" descr="https://lh4.googleusercontent.com/-JDVXt4qs_mM/Uu_bub_jnuI/AAAAAAAAtpQ/QNSessXKpxs/s912/IMG_3373a.jpg">
            <a:hlinkClick r:id="rId11" action="ppaction://hlinksldjump"/>
            <a:extLst>
              <a:ext uri="{FF2B5EF4-FFF2-40B4-BE49-F238E27FC236}">
                <a16:creationId xmlns:a16="http://schemas.microsoft.com/office/drawing/2014/main" id="{F52A99BF-B894-4483-8971-81C21F2A6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905" y="5221941"/>
            <a:ext cx="805599" cy="52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/>
          <p:cNvGrpSpPr/>
          <p:nvPr/>
        </p:nvGrpSpPr>
        <p:grpSpPr>
          <a:xfrm>
            <a:off x="1547468" y="2247933"/>
            <a:ext cx="731520" cy="449618"/>
            <a:chOff x="1160462" y="2340803"/>
            <a:chExt cx="731520" cy="449618"/>
          </a:xfrm>
        </p:grpSpPr>
        <p:pic>
          <p:nvPicPr>
            <p:cNvPr id="16" name="Picture 4" descr="FINAL LOGO 2.0.png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340803"/>
              <a:ext cx="731520" cy="23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AguaClara Reach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555359"/>
              <a:ext cx="731520" cy="235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535591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7CA5693-246E-4A05-96F7-DF8FBC6D8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Recognize the edge of knowledge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050C98-5CC3-4178-AA92-58BD32460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Empirical design</a:t>
            </a:r>
          </a:p>
          <a:p>
            <a:r>
              <a:rPr lang="en-US" dirty="0"/>
              <a:t>No connection between theory and design parameters</a:t>
            </a:r>
          </a:p>
          <a:p>
            <a:r>
              <a:rPr lang="en-US" dirty="0"/>
              <a:t>No equations that describe performance based on theory</a:t>
            </a:r>
          </a:p>
          <a:p>
            <a:r>
              <a:rPr lang="en-US" dirty="0"/>
              <a:t>Complicated explanations that require multiple mechanisms to be operative </a:t>
            </a:r>
          </a:p>
          <a:p>
            <a:r>
              <a:rPr lang="en-US" dirty="0"/>
              <a:t>Process descriptions that don’t connect with physics</a:t>
            </a:r>
          </a:p>
          <a:p>
            <a:r>
              <a:rPr lang="en-US" dirty="0"/>
              <a:t>Data doesn’t </a:t>
            </a:r>
            <a:r>
              <a:rPr lang="en-US"/>
              <a:t>match the “theory”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92093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Three ideas…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Evolution – Iteration – </a:t>
            </a:r>
            <a:r>
              <a:rPr lang="en-US" b="1" dirty="0"/>
              <a:t>Mistakes</a:t>
            </a:r>
            <a:r>
              <a:rPr lang="en-US" dirty="0"/>
              <a:t> - Learning</a:t>
            </a:r>
          </a:p>
          <a:p>
            <a:r>
              <a:rPr lang="en-US" dirty="0"/>
              <a:t>Water treatment is about the complex interactions between fluids, particles, and </a:t>
            </a:r>
            <a:r>
              <a:rPr lang="en-US" b="1" dirty="0"/>
              <a:t>geometry </a:t>
            </a:r>
            <a:r>
              <a:rPr lang="en-US" dirty="0"/>
              <a:t>(beyond rectangular tanks!)</a:t>
            </a:r>
          </a:p>
          <a:p>
            <a:r>
              <a:rPr lang="en-US" dirty="0"/>
              <a:t>Success requires understanding the details! </a:t>
            </a:r>
          </a:p>
          <a:p>
            <a:pPr lvl="1"/>
            <a:r>
              <a:rPr lang="en-US" dirty="0"/>
              <a:t>Density currents caused by temperature change</a:t>
            </a:r>
          </a:p>
          <a:p>
            <a:pPr lvl="1"/>
            <a:r>
              <a:rPr lang="en-US" dirty="0"/>
              <a:t>Flow distribution to reduce mean currents</a:t>
            </a:r>
          </a:p>
          <a:p>
            <a:pPr lvl="1"/>
            <a:r>
              <a:rPr lang="en-US" dirty="0"/>
              <a:t>A roof to protect operators and the plant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04849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Inventing Perfection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229600" cy="4525963"/>
          </a:xfrm>
        </p:spPr>
        <p:txBody>
          <a:bodyPr/>
          <a:lstStyle/>
          <a:p>
            <a:r>
              <a:rPr lang="en-US" i="1" dirty="0"/>
              <a:t>“Furthermore, as the full scale plant is already in operation, the need for further design changes is not clear.”</a:t>
            </a:r>
            <a:br>
              <a:rPr lang="en-US" i="1" dirty="0"/>
            </a:br>
            <a:r>
              <a:rPr lang="en-US" i="1" dirty="0"/>
              <a:t>			-(Anonymous Reviewer)</a:t>
            </a:r>
          </a:p>
          <a:p>
            <a:r>
              <a:rPr lang="en-US" i="1" dirty="0"/>
              <a:t>Ideas spring fully formed </a:t>
            </a:r>
            <a:br>
              <a:rPr lang="en-US" i="1" dirty="0"/>
            </a:br>
            <a:r>
              <a:rPr lang="en-US" i="1" dirty="0"/>
              <a:t>from their creator’s mind?</a:t>
            </a:r>
          </a:p>
          <a:p>
            <a:r>
              <a:rPr lang="en-US" dirty="0"/>
              <a:t>Athena leaped from Zeus's </a:t>
            </a:r>
            <a:br>
              <a:rPr lang="en-US" dirty="0"/>
            </a:br>
            <a:r>
              <a:rPr lang="en-US" dirty="0"/>
              <a:t>head, fully grown and armed</a:t>
            </a:r>
          </a:p>
          <a:p>
            <a:endParaRPr lang="en-US" i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6248400"/>
            <a:ext cx="56677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hlinkClick r:id="rId3"/>
              </a:rPr>
              <a:t>http://designserver.cee.cornell.edu/Designs</a:t>
            </a:r>
            <a:endParaRPr lang="en-US" sz="2400" dirty="0">
              <a:latin typeface="+mn-lt"/>
            </a:endParaRPr>
          </a:p>
        </p:txBody>
      </p:sp>
      <p:pic>
        <p:nvPicPr>
          <p:cNvPr id="143362" name="Picture 2" descr="Birth of Athena from the head of Zeus, with Hephaestus | Greek vase, Athenian black figure kylix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04300" y="3733800"/>
            <a:ext cx="3287299" cy="229913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0361684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B644E9DE-0EBF-4D3F-A465-F1492BDD564F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2135316" y="1600200"/>
            <a:ext cx="5865684" cy="4827234"/>
          </a:xfrm>
        </p:spPr>
        <p:txBody>
          <a:bodyPr/>
          <a:lstStyle/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How to Innovate and Design</a:t>
            </a:r>
          </a:p>
          <a:p>
            <a:r>
              <a:rPr lang="en-US" sz="3400" b="1" dirty="0"/>
              <a:t>The AguaClara Consortium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High-tech and Elegance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Pride of ownership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AguaClara technologies and plants 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Philosophy and Reflections</a:t>
            </a:r>
          </a:p>
          <a:p>
            <a:endParaRPr lang="en-US" sz="3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E65D1B-7409-40A7-A734-A2A7602FCC6C}"/>
              </a:ext>
            </a:extLst>
          </p:cNvPr>
          <p:cNvSpPr txBox="1"/>
          <p:nvPr/>
        </p:nvSpPr>
        <p:spPr>
          <a:xfrm>
            <a:off x="4495800" y="6499240"/>
            <a:ext cx="4721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Ctrl + click the pictures to go each section!</a:t>
            </a:r>
          </a:p>
        </p:txBody>
      </p:sp>
      <p:pic>
        <p:nvPicPr>
          <p:cNvPr id="13" name="Picture 2" descr="Birth of Athena from the head of Zeus, with Hephaestus | Greek vase, Athenian black figure kylix">
            <a:hlinkClick r:id="rId3" action="ppaction://hlinksldjump"/>
            <a:extLst>
              <a:ext uri="{FF2B5EF4-FFF2-40B4-BE49-F238E27FC236}">
                <a16:creationId xmlns:a16="http://schemas.microsoft.com/office/drawing/2014/main" id="{54859F29-5D5D-4334-8620-793A2FF6ED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0677" y="1586753"/>
            <a:ext cx="734827" cy="513937"/>
          </a:xfrm>
          <a:prstGeom prst="rect">
            <a:avLst/>
          </a:prstGeom>
          <a:noFill/>
        </p:spPr>
      </p:pic>
      <p:pic>
        <p:nvPicPr>
          <p:cNvPr id="15" name="Picture 4" descr="http://cdn2-b.examiner.com/sites/default/files/styles/image_content_width/hash/4b/27/MIL%20on_0.jpg?itok=SBV-sY2u">
            <a:hlinkClick r:id="rId5" action="ppaction://hlinksldjump"/>
            <a:extLst>
              <a:ext uri="{FF2B5EF4-FFF2-40B4-BE49-F238E27FC236}">
                <a16:creationId xmlns:a16="http://schemas.microsoft.com/office/drawing/2014/main" id="{8EBBE370-C613-42BD-893F-E2CE130EF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111" y="3527673"/>
            <a:ext cx="512393" cy="41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Image result for windmill">
            <a:hlinkClick r:id="rId7" action="ppaction://hlinksldjump"/>
            <a:extLst>
              <a:ext uri="{FF2B5EF4-FFF2-40B4-BE49-F238E27FC236}">
                <a16:creationId xmlns:a16="http://schemas.microsoft.com/office/drawing/2014/main" id="{77E89C0C-6AE6-4BD5-93D2-58A839DD66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992" y="2811851"/>
            <a:ext cx="553512" cy="41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hlinkClick r:id="rId9" action="ppaction://hlinksldjump"/>
            <a:extLst>
              <a:ext uri="{FF2B5EF4-FFF2-40B4-BE49-F238E27FC236}">
                <a16:creationId xmlns:a16="http://schemas.microsoft.com/office/drawing/2014/main" id="{4E7BC59F-10FA-40BC-AE8E-EC1593A09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clrChange>
              <a:clrFrom>
                <a:srgbClr val="212830"/>
              </a:clrFrom>
              <a:clrTo>
                <a:srgbClr val="21283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468" y="4171406"/>
            <a:ext cx="738036" cy="527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2" descr="https://lh4.googleusercontent.com/-JDVXt4qs_mM/Uu_bub_jnuI/AAAAAAAAtpQ/QNSessXKpxs/s912/IMG_3373a.jpg">
            <a:hlinkClick r:id="rId11" action="ppaction://hlinksldjump"/>
            <a:extLst>
              <a:ext uri="{FF2B5EF4-FFF2-40B4-BE49-F238E27FC236}">
                <a16:creationId xmlns:a16="http://schemas.microsoft.com/office/drawing/2014/main" id="{65A3A81A-DE3F-4BBF-948E-5D6B4F789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905" y="5221941"/>
            <a:ext cx="805599" cy="52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547468" y="2247933"/>
            <a:ext cx="731520" cy="449618"/>
            <a:chOff x="1160462" y="2340803"/>
            <a:chExt cx="731520" cy="449618"/>
          </a:xfrm>
        </p:grpSpPr>
        <p:pic>
          <p:nvPicPr>
            <p:cNvPr id="19" name="Picture 4" descr="FINAL LOGO 2.0.png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340803"/>
              <a:ext cx="731520" cy="23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AguaClara Reach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555359"/>
              <a:ext cx="731520" cy="235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22110102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161724" y="1600805"/>
            <a:ext cx="8864292" cy="5068224"/>
            <a:chOff x="161724" y="1600805"/>
            <a:chExt cx="8864292" cy="5068224"/>
          </a:xfrm>
        </p:grpSpPr>
        <p:sp>
          <p:nvSpPr>
            <p:cNvPr id="25" name="Oval 24"/>
            <p:cNvSpPr/>
            <p:nvPr/>
          </p:nvSpPr>
          <p:spPr>
            <a:xfrm>
              <a:off x="4715482" y="4840229"/>
              <a:ext cx="2743200" cy="182880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Cambria" panose="02040503050406030204" pitchFamily="18" charset="0"/>
                </a:rPr>
                <a:t>Finance</a:t>
              </a:r>
            </a:p>
          </p:txBody>
        </p:sp>
        <p:sp>
          <p:nvSpPr>
            <p:cNvPr id="26" name="Oval 25"/>
            <p:cNvSpPr/>
            <p:nvPr/>
          </p:nvSpPr>
          <p:spPr>
            <a:xfrm>
              <a:off x="1850670" y="4840229"/>
              <a:ext cx="2743200" cy="182880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Cambria" panose="02040503050406030204" pitchFamily="18" charset="0"/>
                </a:rPr>
                <a:t>Implement</a:t>
              </a:r>
            </a:p>
          </p:txBody>
        </p:sp>
        <p:sp>
          <p:nvSpPr>
            <p:cNvPr id="27" name="Oval 26"/>
            <p:cNvSpPr/>
            <p:nvPr/>
          </p:nvSpPr>
          <p:spPr>
            <a:xfrm>
              <a:off x="1850670" y="1600805"/>
              <a:ext cx="2743200" cy="182880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Cambria" panose="02040503050406030204" pitchFamily="18" charset="0"/>
                </a:rPr>
                <a:t>R&amp;D</a:t>
              </a:r>
            </a:p>
          </p:txBody>
        </p:sp>
        <p:sp>
          <p:nvSpPr>
            <p:cNvPr id="28" name="Oval 27"/>
            <p:cNvSpPr/>
            <p:nvPr/>
          </p:nvSpPr>
          <p:spPr>
            <a:xfrm>
              <a:off x="4715482" y="1600805"/>
              <a:ext cx="2743200" cy="182880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Cambria" panose="02040503050406030204" pitchFamily="18" charset="0"/>
                </a:rPr>
                <a:t>Transfer</a:t>
              </a:r>
            </a:p>
          </p:txBody>
        </p:sp>
        <p:sp>
          <p:nvSpPr>
            <p:cNvPr id="29" name="Oval 28"/>
            <p:cNvSpPr/>
            <p:nvPr/>
          </p:nvSpPr>
          <p:spPr>
            <a:xfrm>
              <a:off x="161724" y="3220517"/>
              <a:ext cx="2743200" cy="182880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Cambria" panose="02040503050406030204" pitchFamily="18" charset="0"/>
                </a:rPr>
                <a:t>Operate</a:t>
              </a:r>
            </a:p>
          </p:txBody>
        </p:sp>
        <p:sp>
          <p:nvSpPr>
            <p:cNvPr id="30" name="Oval 29"/>
            <p:cNvSpPr/>
            <p:nvPr/>
          </p:nvSpPr>
          <p:spPr>
            <a:xfrm>
              <a:off x="6282816" y="3220517"/>
              <a:ext cx="2743200" cy="1828800"/>
            </a:xfrm>
            <a:prstGeom prst="ellipse">
              <a:avLst/>
            </a:prstGeom>
            <a:solidFill>
              <a:schemeClr val="bg1"/>
            </a:solidFill>
            <a:ln>
              <a:solidFill>
                <a:srgbClr val="0070C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Cambria" panose="02040503050406030204" pitchFamily="18" charset="0"/>
                </a:rPr>
                <a:t>Market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AguaClara Consortium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865018" y="5080372"/>
            <a:ext cx="2403637" cy="1390821"/>
            <a:chOff x="4865018" y="5080372"/>
            <a:chExt cx="2403637" cy="1390821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2"/>
            <a:srcRect l="15917" t="8804" r="15323" b="12234"/>
            <a:stretch/>
          </p:blipFill>
          <p:spPr>
            <a:xfrm>
              <a:off x="4865018" y="5657388"/>
              <a:ext cx="396238" cy="413662"/>
            </a:xfrm>
            <a:prstGeom prst="rect">
              <a:avLst/>
            </a:prstGeom>
            <a:solidFill>
              <a:srgbClr val="FF3300">
                <a:alpha val="27843"/>
              </a:srgbClr>
            </a:solidFill>
          </p:spPr>
        </p:pic>
        <p:pic>
          <p:nvPicPr>
            <p:cNvPr id="15" name="Picture 6" descr="Image result for rotary international logo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70527" y="5320899"/>
              <a:ext cx="498128" cy="498128"/>
            </a:xfrm>
            <a:prstGeom prst="rect">
              <a:avLst/>
            </a:prstGeom>
            <a:solidFill>
              <a:srgbClr val="FF3300">
                <a:alpha val="27843"/>
              </a:srgbClr>
            </a:solidFill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05616" y="6074695"/>
              <a:ext cx="1233808" cy="396498"/>
            </a:xfrm>
            <a:prstGeom prst="rect">
              <a:avLst/>
            </a:prstGeom>
            <a:solidFill>
              <a:srgbClr val="FF3300">
                <a:alpha val="27843"/>
              </a:srgbClr>
            </a:solidFill>
          </p:spPr>
        </p:pic>
        <p:sp>
          <p:nvSpPr>
            <p:cNvPr id="17" name="TextBox 16"/>
            <p:cNvSpPr txBox="1"/>
            <p:nvPr/>
          </p:nvSpPr>
          <p:spPr>
            <a:xfrm>
              <a:off x="5226745" y="5080372"/>
              <a:ext cx="15696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Cambria" panose="02040503050406030204" pitchFamily="18" charset="0"/>
                  <a:cs typeface="Helvetica" panose="020B0604020202020204" pitchFamily="34" charset="0"/>
                </a:rPr>
                <a:t>Municipalities</a:t>
              </a:r>
            </a:p>
          </p:txBody>
        </p:sp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19725" y="5909308"/>
              <a:ext cx="556864" cy="419261"/>
            </a:xfrm>
            <a:prstGeom prst="rect">
              <a:avLst/>
            </a:prstGeom>
          </p:spPr>
        </p:pic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6814" y="1809893"/>
            <a:ext cx="1680536" cy="542828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2356224" y="4946150"/>
            <a:ext cx="1801881" cy="1263327"/>
            <a:chOff x="2356224" y="4946150"/>
            <a:chExt cx="1801881" cy="1263327"/>
          </a:xfrm>
        </p:grpSpPr>
        <p:pic>
          <p:nvPicPr>
            <p:cNvPr id="20" name="Picture 2" descr="http://www.apphonduras.org/wp-content/uploads/2014/11/cropped-weblogo2.jpg"/>
            <p:cNvPicPr>
              <a:picLocks noChangeAspect="1" noChangeArrowheads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810" r="26836"/>
            <a:stretch/>
          </p:blipFill>
          <p:spPr bwMode="auto">
            <a:xfrm>
              <a:off x="2356224" y="5275621"/>
              <a:ext cx="1801881" cy="3887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801005" y="4946150"/>
              <a:ext cx="887585" cy="343311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389027" y="5918332"/>
              <a:ext cx="1769078" cy="291145"/>
            </a:xfrm>
            <a:prstGeom prst="rect">
              <a:avLst/>
            </a:prstGeom>
          </p:spPr>
        </p:pic>
      </p:grpSp>
      <p:grpSp>
        <p:nvGrpSpPr>
          <p:cNvPr id="7" name="Group 6"/>
          <p:cNvGrpSpPr/>
          <p:nvPr/>
        </p:nvGrpSpPr>
        <p:grpSpPr>
          <a:xfrm>
            <a:off x="767506" y="3538866"/>
            <a:ext cx="1576089" cy="1252080"/>
            <a:chOff x="767506" y="3538866"/>
            <a:chExt cx="1576089" cy="1252080"/>
          </a:xfrm>
        </p:grpSpPr>
        <p:sp>
          <p:nvSpPr>
            <p:cNvPr id="31" name="TextBox 30"/>
            <p:cNvSpPr txBox="1"/>
            <p:nvPr/>
          </p:nvSpPr>
          <p:spPr>
            <a:xfrm>
              <a:off x="773934" y="3538866"/>
              <a:ext cx="15696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Cambria" panose="02040503050406030204" pitchFamily="18" charset="0"/>
                  <a:cs typeface="Helvetica" panose="020B0604020202020204" pitchFamily="34" charset="0"/>
                </a:rPr>
                <a:t>Municipalities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67506" y="4421614"/>
              <a:ext cx="15316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Cambria" panose="02040503050406030204" pitchFamily="18" charset="0"/>
                  <a:cs typeface="Helvetica" panose="020B0604020202020204" pitchFamily="34" charset="0"/>
                </a:rPr>
                <a:t>Water Boards</a:t>
              </a:r>
            </a:p>
          </p:txBody>
        </p:sp>
      </p:grpSp>
      <p:sp>
        <p:nvSpPr>
          <p:cNvPr id="35" name="Arc 34"/>
          <p:cNvSpPr/>
          <p:nvPr/>
        </p:nvSpPr>
        <p:spPr>
          <a:xfrm>
            <a:off x="2795965" y="3074126"/>
            <a:ext cx="3595810" cy="2121582"/>
          </a:xfrm>
          <a:prstGeom prst="arc">
            <a:avLst>
              <a:gd name="adj1" fmla="val 13563694"/>
              <a:gd name="adj2" fmla="val 13534794"/>
            </a:avLst>
          </a:prstGeom>
          <a:ln w="5715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2295388" y="1708819"/>
            <a:ext cx="1931416" cy="1526821"/>
            <a:chOff x="2295388" y="1708819"/>
            <a:chExt cx="1931416" cy="1526821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904924" y="1708819"/>
              <a:ext cx="639776" cy="620134"/>
            </a:xfrm>
            <a:prstGeom prst="rect">
              <a:avLst/>
            </a:prstGeom>
          </p:spPr>
        </p:pic>
        <p:pic>
          <p:nvPicPr>
            <p:cNvPr id="1026" name="Picture 2" descr="http://aguaclara.cornell.edu/images/logo.png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95388" y="2626135"/>
              <a:ext cx="1931416" cy="6095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/>
          <p:cNvGrpSpPr/>
          <p:nvPr/>
        </p:nvGrpSpPr>
        <p:grpSpPr>
          <a:xfrm>
            <a:off x="6814148" y="3424472"/>
            <a:ext cx="1680536" cy="1570823"/>
            <a:chOff x="6814148" y="3424472"/>
            <a:chExt cx="1680536" cy="157082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14148" y="3424472"/>
              <a:ext cx="1680536" cy="542828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6892352" y="4274134"/>
              <a:ext cx="15820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latin typeface="Cambria" panose="02040503050406030204" pitchFamily="18" charset="0"/>
                  <a:cs typeface="Helvetica" panose="020B0604020202020204" pitchFamily="34" charset="0"/>
                </a:rPr>
                <a:t>Implementers</a:t>
              </a:r>
            </a:p>
          </p:txBody>
        </p:sp>
        <p:pic>
          <p:nvPicPr>
            <p:cNvPr id="37" name="Picture 2" descr="http://aguaclara.cornell.edu/images/logo.png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17651" y="4559017"/>
              <a:ext cx="1382489" cy="4362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TextBox 33"/>
          <p:cNvSpPr txBox="1"/>
          <p:nvPr/>
        </p:nvSpPr>
        <p:spPr>
          <a:xfrm>
            <a:off x="5345314" y="2728245"/>
            <a:ext cx="1582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>
                <a:latin typeface="Cambria" panose="02040503050406030204" pitchFamily="18" charset="0"/>
                <a:cs typeface="Helvetica" panose="020B0604020202020204" pitchFamily="34" charset="0"/>
              </a:rPr>
              <a:t>Implementers</a:t>
            </a:r>
          </a:p>
        </p:txBody>
      </p:sp>
    </p:spTree>
    <p:extLst>
      <p:ext uri="{BB962C8B-B14F-4D97-AF65-F5344CB8AC3E}">
        <p14:creationId xmlns:p14="http://schemas.microsoft.com/office/powerpoint/2010/main" val="33236343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4" name="Rectangle 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D1DF55-BCA8-4117-B3A6-216A005AC581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>
          <a:xfrm>
            <a:off x="2135316" y="1600200"/>
            <a:ext cx="5865684" cy="4827234"/>
          </a:xfrm>
        </p:spPr>
        <p:txBody>
          <a:bodyPr/>
          <a:lstStyle/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How to Innovate and Design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The AguaClara Consortium</a:t>
            </a:r>
          </a:p>
          <a:p>
            <a:r>
              <a:rPr lang="en-US" sz="3400" b="1" dirty="0"/>
              <a:t>High-tech and Elegance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Pride of ownership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AguaClara technologies and plants </a:t>
            </a:r>
          </a:p>
          <a:p>
            <a:r>
              <a:rPr lang="en-US" sz="3400" dirty="0">
                <a:solidFill>
                  <a:schemeClr val="bg1">
                    <a:lumMod val="75000"/>
                  </a:schemeClr>
                </a:solidFill>
              </a:rPr>
              <a:t>Philosophy and Reflections</a:t>
            </a:r>
          </a:p>
          <a:p>
            <a:endParaRPr lang="en-US" sz="34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EE65D1B-7409-40A7-A734-A2A7602FCC6C}"/>
              </a:ext>
            </a:extLst>
          </p:cNvPr>
          <p:cNvSpPr txBox="1"/>
          <p:nvPr/>
        </p:nvSpPr>
        <p:spPr>
          <a:xfrm>
            <a:off x="4641576" y="6499240"/>
            <a:ext cx="4721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</a:rPr>
              <a:t>Ctrl + click the pictures to go each section!</a:t>
            </a:r>
          </a:p>
        </p:txBody>
      </p:sp>
      <p:pic>
        <p:nvPicPr>
          <p:cNvPr id="5" name="Picture 2" descr="Birth of Athena from the head of Zeus, with Hephaestus | Greek vase, Athenian black figure kylix">
            <a:hlinkClick r:id="rId3" action="ppaction://hlinksldjump"/>
            <a:extLst>
              <a:ext uri="{FF2B5EF4-FFF2-40B4-BE49-F238E27FC236}">
                <a16:creationId xmlns:a16="http://schemas.microsoft.com/office/drawing/2014/main" id="{C79CF6C1-86F9-4E50-8BC9-23314B569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550677" y="1586753"/>
            <a:ext cx="734827" cy="513937"/>
          </a:xfrm>
          <a:prstGeom prst="rect">
            <a:avLst/>
          </a:prstGeom>
          <a:noFill/>
        </p:spPr>
      </p:pic>
      <p:pic>
        <p:nvPicPr>
          <p:cNvPr id="7" name="Picture 4" descr="http://cdn2-b.examiner.com/sites/default/files/styles/image_content_width/hash/4b/27/MIL%20on_0.jpg?itok=SBV-sY2u">
            <a:hlinkClick r:id="rId5" action="ppaction://hlinksldjump"/>
            <a:extLst>
              <a:ext uri="{FF2B5EF4-FFF2-40B4-BE49-F238E27FC236}">
                <a16:creationId xmlns:a16="http://schemas.microsoft.com/office/drawing/2014/main" id="{590C2DEF-EB4B-41BC-9AB6-F7C670177B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111" y="3527673"/>
            <a:ext cx="512393" cy="415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windmill">
            <a:hlinkClick r:id="rId7" action="ppaction://hlinksldjump"/>
            <a:extLst>
              <a:ext uri="{FF2B5EF4-FFF2-40B4-BE49-F238E27FC236}">
                <a16:creationId xmlns:a16="http://schemas.microsoft.com/office/drawing/2014/main" id="{7D3FD285-7C15-41C3-B0D2-C1B8A66FD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992" y="2811851"/>
            <a:ext cx="553512" cy="415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hlinkClick r:id="rId9" action="ppaction://hlinksldjump"/>
            <a:extLst>
              <a:ext uri="{FF2B5EF4-FFF2-40B4-BE49-F238E27FC236}">
                <a16:creationId xmlns:a16="http://schemas.microsoft.com/office/drawing/2014/main" id="{210B76E6-B439-4B5F-8AF5-8C0125AAA5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clrChange>
              <a:clrFrom>
                <a:srgbClr val="212830"/>
              </a:clrFrom>
              <a:clrTo>
                <a:srgbClr val="21283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468" y="4171406"/>
            <a:ext cx="738036" cy="527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2" descr="https://lh4.googleusercontent.com/-JDVXt4qs_mM/Uu_bub_jnuI/AAAAAAAAtpQ/QNSessXKpxs/s912/IMG_3373a.jpg">
            <a:hlinkClick r:id="rId11" action="ppaction://hlinksldjump"/>
            <a:extLst>
              <a:ext uri="{FF2B5EF4-FFF2-40B4-BE49-F238E27FC236}">
                <a16:creationId xmlns:a16="http://schemas.microsoft.com/office/drawing/2014/main" id="{E831D697-0439-4381-B2FD-53235C5D4F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9905" y="5221941"/>
            <a:ext cx="805599" cy="527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547468" y="2247933"/>
            <a:ext cx="731520" cy="449618"/>
            <a:chOff x="1160462" y="2340803"/>
            <a:chExt cx="731520" cy="449618"/>
          </a:xfrm>
        </p:grpSpPr>
        <p:pic>
          <p:nvPicPr>
            <p:cNvPr id="12" name="Picture 4" descr="FINAL LOGO 2.0.png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340803"/>
              <a:ext cx="731520" cy="23209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AguaClara Reach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0462" y="2555359"/>
              <a:ext cx="731520" cy="2350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5648341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SWOT 2021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SWOT 2021" id="{306B4164-DC53-4581-8FA2-40B7F9389F30}" vid="{98F8E750-724B-47D5-9A8C-6ABDA1DBFED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 4540 2016</Template>
  <TotalTime>3614</TotalTime>
  <Words>793</Words>
  <Application>Microsoft Office PowerPoint</Application>
  <PresentationFormat>Widescreen</PresentationFormat>
  <Paragraphs>152</Paragraphs>
  <Slides>19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Cambria</vt:lpstr>
      <vt:lpstr>Candara</vt:lpstr>
      <vt:lpstr>Wingdings</vt:lpstr>
      <vt:lpstr>SWOT 2021</vt:lpstr>
      <vt:lpstr>An Elegant Solution for Safe Water on Tap </vt:lpstr>
      <vt:lpstr>Overview</vt:lpstr>
      <vt:lpstr>Overview</vt:lpstr>
      <vt:lpstr>Recognize the edge of knowledge</vt:lpstr>
      <vt:lpstr>Three ideas…</vt:lpstr>
      <vt:lpstr>Inventing Perfection</vt:lpstr>
      <vt:lpstr>Overview</vt:lpstr>
      <vt:lpstr>AguaClara Consortium</vt:lpstr>
      <vt:lpstr>Overview</vt:lpstr>
      <vt:lpstr>Simple, Elegant, or Complicated?</vt:lpstr>
      <vt:lpstr>Elegant Solution</vt:lpstr>
      <vt:lpstr>Overview</vt:lpstr>
      <vt:lpstr>Pride of Ownership</vt:lpstr>
      <vt:lpstr>Overview</vt:lpstr>
      <vt:lpstr>Overview</vt:lpstr>
      <vt:lpstr>Three Key Ideas</vt:lpstr>
      <vt:lpstr>Resilience</vt:lpstr>
      <vt:lpstr>How Much Does it Cost?</vt:lpstr>
      <vt:lpstr>Reflections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Monroe Weber-Shirk</dc:creator>
  <cp:lastModifiedBy>Monroe Weber-Shirk</cp:lastModifiedBy>
  <cp:revision>163</cp:revision>
  <dcterms:created xsi:type="dcterms:W3CDTF">2014-03-14T12:49:46Z</dcterms:created>
  <dcterms:modified xsi:type="dcterms:W3CDTF">2020-10-24T15:01:41Z</dcterms:modified>
</cp:coreProperties>
</file>

<file path=docProps/thumbnail.jpeg>
</file>